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4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12/20/2024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7F22B16-595D-4495-B7E5-4C9450D7396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it-IT" dirty="0"/>
              <a:t>BILANCIO PLURIENNALE 2025/2027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003AD68-74B0-488E-BCAA-D9E17E14FF6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SINTESI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2053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E28DB2A-7346-48A4-90E8-4AFFF8CC3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99067"/>
          </a:xfrm>
        </p:spPr>
        <p:txBody>
          <a:bodyPr>
            <a:normAutofit fontScale="90000"/>
          </a:bodyPr>
          <a:lstStyle/>
          <a:p>
            <a:r>
              <a:rPr lang="it-IT" sz="3200" dirty="0"/>
              <a:t>LE PRINCIPALI </a:t>
            </a:r>
            <a:r>
              <a:rPr lang="it-IT" sz="3200" dirty="0">
                <a:solidFill>
                  <a:srgbClr val="FF0000"/>
                </a:solidFill>
              </a:rPr>
              <a:t>PREVISIONI</a:t>
            </a:r>
            <a:r>
              <a:rPr lang="it-IT" sz="3200" dirty="0"/>
              <a:t> DI ENTRATE COMUNALI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7786CD8-916F-4FB7-8DA2-C98F39EAF5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81656"/>
            <a:ext cx="8596668" cy="3880773"/>
          </a:xfrm>
        </p:spPr>
        <p:txBody>
          <a:bodyPr/>
          <a:lstStyle/>
          <a:p>
            <a:r>
              <a:rPr lang="it-IT" dirty="0"/>
              <a:t>IMU </a:t>
            </a:r>
            <a:r>
              <a:rPr lang="it-IT" dirty="0">
                <a:sym typeface="Wingdings" panose="05000000000000000000" pitchFamily="2" charset="2"/>
              </a:rPr>
              <a:t> previsione 2.405.000,00</a:t>
            </a:r>
          </a:p>
          <a:p>
            <a:r>
              <a:rPr lang="it-IT" dirty="0"/>
              <a:t>IMU CONTROLLI TRIBUTARI </a:t>
            </a:r>
            <a:r>
              <a:rPr lang="it-IT" dirty="0">
                <a:sym typeface="Wingdings" panose="05000000000000000000" pitchFamily="2" charset="2"/>
              </a:rPr>
              <a:t> 390.000,00</a:t>
            </a:r>
          </a:p>
          <a:p>
            <a:r>
              <a:rPr lang="it-IT" dirty="0"/>
              <a:t>ADDIZ.COMUNALE IRPEF </a:t>
            </a:r>
            <a:r>
              <a:rPr lang="it-IT" dirty="0">
                <a:sym typeface="Wingdings" panose="05000000000000000000" pitchFamily="2" charset="2"/>
              </a:rPr>
              <a:t> 1.445.000,00</a:t>
            </a:r>
          </a:p>
          <a:p>
            <a:r>
              <a:rPr lang="it-IT" dirty="0">
                <a:sym typeface="Wingdings" panose="05000000000000000000" pitchFamily="2" charset="2"/>
              </a:rPr>
              <a:t>FONDO SOLIDARIETA’ COMUNALE (trasferimento statale)  1.110.000,00</a:t>
            </a:r>
          </a:p>
          <a:p>
            <a:r>
              <a:rPr lang="it-IT" dirty="0">
                <a:sym typeface="Wingdings" panose="05000000000000000000" pitchFamily="2" charset="2"/>
              </a:rPr>
              <a:t>5 ‰ IRPEF  4.200,00</a:t>
            </a:r>
          </a:p>
          <a:p>
            <a:r>
              <a:rPr lang="it-IT" dirty="0">
                <a:sym typeface="Wingdings" panose="05000000000000000000" pitchFamily="2" charset="2"/>
              </a:rPr>
              <a:t>TRASFERIMENTO DALLO STATO PER PRESTAZIONI SOCIALI  100.000,00</a:t>
            </a:r>
          </a:p>
          <a:p>
            <a:r>
              <a:rPr lang="it-IT" dirty="0">
                <a:sym typeface="Wingdings" panose="05000000000000000000" pitchFamily="2" charset="2"/>
              </a:rPr>
              <a:t>CUP (occupazioni suolo e autorizzazioni pubblicità)  215.000,00</a:t>
            </a:r>
          </a:p>
          <a:p>
            <a:r>
              <a:rPr lang="it-IT" dirty="0">
                <a:sym typeface="Wingdings" panose="05000000000000000000" pitchFamily="2" charset="2"/>
              </a:rPr>
              <a:t>SANZIONI CODICE DELLA STRADA  100.000,00</a:t>
            </a:r>
          </a:p>
          <a:p>
            <a:r>
              <a:rPr lang="it-IT" dirty="0">
                <a:sym typeface="Wingdings" panose="05000000000000000000" pitchFamily="2" charset="2"/>
              </a:rPr>
              <a:t>PERMESSI DI COSTRUIRE  250.000,00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41907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819C492-C73E-4D5D-862C-F719EEA96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65666"/>
            <a:ext cx="8508999" cy="1075267"/>
          </a:xfrm>
        </p:spPr>
        <p:txBody>
          <a:bodyPr>
            <a:normAutofit/>
          </a:bodyPr>
          <a:lstStyle/>
          <a:p>
            <a:r>
              <a:rPr lang="it-IT" sz="3200" dirty="0"/>
              <a:t>LE PRINCIPALI </a:t>
            </a:r>
            <a:r>
              <a:rPr lang="it-IT" sz="3200" dirty="0">
                <a:solidFill>
                  <a:srgbClr val="FF0000"/>
                </a:solidFill>
              </a:rPr>
              <a:t>PREVISIONI</a:t>
            </a:r>
            <a:r>
              <a:rPr lang="it-IT" sz="3200" dirty="0"/>
              <a:t> DI SPESA DEL COMUNE DIVISE PER MISSIONE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FAE71B2F-1F03-4867-9B8A-D3C6BE9E838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8960407"/>
              </p:ext>
            </p:extLst>
          </p:nvPr>
        </p:nvGraphicFramePr>
        <p:xfrm>
          <a:off x="1193800" y="1642532"/>
          <a:ext cx="8060267" cy="45510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49926">
                  <a:extLst>
                    <a:ext uri="{9D8B030D-6E8A-4147-A177-3AD203B41FA5}">
                      <a16:colId xmlns:a16="http://schemas.microsoft.com/office/drawing/2014/main" val="299455564"/>
                    </a:ext>
                  </a:extLst>
                </a:gridCol>
                <a:gridCol w="5303079">
                  <a:extLst>
                    <a:ext uri="{9D8B030D-6E8A-4147-A177-3AD203B41FA5}">
                      <a16:colId xmlns:a16="http://schemas.microsoft.com/office/drawing/2014/main" val="3648741440"/>
                    </a:ext>
                  </a:extLst>
                </a:gridCol>
                <a:gridCol w="1807262">
                  <a:extLst>
                    <a:ext uri="{9D8B030D-6E8A-4147-A177-3AD203B41FA5}">
                      <a16:colId xmlns:a16="http://schemas.microsoft.com/office/drawing/2014/main" val="818591664"/>
                    </a:ext>
                  </a:extLst>
                </a:gridCol>
              </a:tblGrid>
              <a:tr h="23189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Missione</a:t>
                      </a:r>
                      <a:endParaRPr lang="it-IT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Descrizione</a:t>
                      </a:r>
                      <a:endParaRPr lang="it-IT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 Previsione</a:t>
                      </a:r>
                      <a:endParaRPr lang="it-IT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20397447"/>
                  </a:ext>
                </a:extLst>
              </a:tr>
              <a:tr h="23189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1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Servizi istituzionali, generali e di gestione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3.341.704,28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03914667"/>
                  </a:ext>
                </a:extLst>
              </a:tr>
              <a:tr h="23189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3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</a:rPr>
                        <a:t>Ordine pubblico e sicurezza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494.895,00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40266663"/>
                  </a:ext>
                </a:extLst>
              </a:tr>
              <a:tr h="23189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4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Istruzione e diritto allo studio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436.008,00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76385102"/>
                  </a:ext>
                </a:extLst>
              </a:tr>
              <a:tr h="23189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5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Tutela e valorizzazione dei beni e attività culturali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270.505,00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28796981"/>
                  </a:ext>
                </a:extLst>
              </a:tr>
              <a:tr h="23189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6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Politiche giovanili, sport e tempo libero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237.112,00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86849214"/>
                  </a:ext>
                </a:extLst>
              </a:tr>
              <a:tr h="23189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8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Assetto del territorio ed edilizia abitativa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274.500,00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46181553"/>
                  </a:ext>
                </a:extLst>
              </a:tr>
              <a:tr h="23189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9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Sviluppo sostenibile e tutela del territorio e dell'ambiente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1.891.355,00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31146284"/>
                  </a:ext>
                </a:extLst>
              </a:tr>
              <a:tr h="23189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10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Trasporti e diritto alla mobilità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492.010,00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97737527"/>
                  </a:ext>
                </a:extLst>
              </a:tr>
              <a:tr h="23189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11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Soccorso civile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8.000,00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45365492"/>
                  </a:ext>
                </a:extLst>
              </a:tr>
              <a:tr h="23189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12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Diritti sociali, politiche sociali e famiglia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1.792.254,00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91667143"/>
                  </a:ext>
                </a:extLst>
              </a:tr>
              <a:tr h="23189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14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Sviluppo economico e competitività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252.985,12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16650942"/>
                  </a:ext>
                </a:extLst>
              </a:tr>
              <a:tr h="23189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15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Politiche per il lavoro e la formazione professionale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4.000,00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68399652"/>
                  </a:ext>
                </a:extLst>
              </a:tr>
              <a:tr h="23189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20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Fondi e accantonamenti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310.000,00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53120741"/>
                  </a:ext>
                </a:extLst>
              </a:tr>
              <a:tr h="23189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50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Debito pubblico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277.500,00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72586133"/>
                  </a:ext>
                </a:extLst>
              </a:tr>
              <a:tr h="23189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99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Servizi per conto terzi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</a:rPr>
                        <a:t>1.742.600,00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38430824"/>
                  </a:ext>
                </a:extLst>
              </a:tr>
              <a:tr h="231893">
                <a:tc>
                  <a:txBody>
                    <a:bodyPr/>
                    <a:lstStyle/>
                    <a:p>
                      <a:pPr algn="l" fontAlgn="b"/>
                      <a:endParaRPr lang="it-IT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TOTALE SPESA</a:t>
                      </a:r>
                      <a:endParaRPr lang="it-IT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11.825.428,40</a:t>
                      </a:r>
                      <a:endParaRPr lang="it-IT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767528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3117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BD6F0A8-9B4D-4E15-9D8A-7A1E48C45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23333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it-IT" sz="2800" dirty="0"/>
              <a:t>All’interno delle varie MISSIONI si collocano le spese dei vari servizi che il Comune </a:t>
            </a:r>
            <a:r>
              <a:rPr lang="it-IT" sz="2800" dirty="0">
                <a:solidFill>
                  <a:srgbClr val="FF0000"/>
                </a:solidFill>
              </a:rPr>
              <a:t>DEVE erogare e quelle per la gestione generale.</a:t>
            </a:r>
            <a:br>
              <a:rPr lang="it-IT" sz="2800" dirty="0">
                <a:solidFill>
                  <a:srgbClr val="FF0000"/>
                </a:solidFill>
              </a:rPr>
            </a:br>
            <a:r>
              <a:rPr lang="it-IT" sz="2800" dirty="0"/>
              <a:t>Le principali sono: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43A180E4-3968-4CEE-A0B7-6D91B05C1A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7250635"/>
              </p:ext>
            </p:extLst>
          </p:nvPr>
        </p:nvGraphicFramePr>
        <p:xfrm>
          <a:off x="795866" y="2150533"/>
          <a:ext cx="7340601" cy="36067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25067">
                  <a:extLst>
                    <a:ext uri="{9D8B030D-6E8A-4147-A177-3AD203B41FA5}">
                      <a16:colId xmlns:a16="http://schemas.microsoft.com/office/drawing/2014/main" val="466922845"/>
                    </a:ext>
                  </a:extLst>
                </a:gridCol>
                <a:gridCol w="1515534">
                  <a:extLst>
                    <a:ext uri="{9D8B030D-6E8A-4147-A177-3AD203B41FA5}">
                      <a16:colId xmlns:a16="http://schemas.microsoft.com/office/drawing/2014/main" val="916621191"/>
                    </a:ext>
                  </a:extLst>
                </a:gridCol>
              </a:tblGrid>
              <a:tr h="31298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Descrizione</a:t>
                      </a:r>
                      <a:endParaRPr lang="it-IT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 Previsione </a:t>
                      </a:r>
                      <a:endParaRPr lang="it-IT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14364704"/>
                  </a:ext>
                </a:extLst>
              </a:tr>
              <a:tr h="25337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</a:rPr>
                        <a:t>Redditi da lavoro dipendente (compresi oneri)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2.278.326,53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16374761"/>
                  </a:ext>
                </a:extLst>
              </a:tr>
              <a:tr h="25337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</a:rPr>
                        <a:t>Uscite per partite di giro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</a:rPr>
                        <a:t>1.273.600,00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67071114"/>
                  </a:ext>
                </a:extLst>
              </a:tr>
              <a:tr h="25337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Imposte e tasse a carico dell'ente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</a:rPr>
                        <a:t>190.340,00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90285136"/>
                  </a:ext>
                </a:extLst>
              </a:tr>
              <a:tr h="25337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Investimenti fissi lordi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</a:rPr>
                        <a:t>661.000,00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4168962"/>
                  </a:ext>
                </a:extLst>
              </a:tr>
              <a:tr h="25337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Uscite per conto terzi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</a:rPr>
                        <a:t>469.000,00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56576853"/>
                  </a:ext>
                </a:extLst>
              </a:tr>
              <a:tr h="25337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Acquisto di beni e servizi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</a:rPr>
                        <a:t>5.176.916,00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87132067"/>
                  </a:ext>
                </a:extLst>
              </a:tr>
              <a:tr h="25337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Contributi agli investimenti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</a:rPr>
                        <a:t>245.485,12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23065553"/>
                  </a:ext>
                </a:extLst>
              </a:tr>
              <a:tr h="25337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Rimborso mutui e altri finanziamenti a medio lungo termine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</a:rPr>
                        <a:t>259.500,00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43389041"/>
                  </a:ext>
                </a:extLst>
              </a:tr>
              <a:tr h="25337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Trasferimenti correnti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</a:rPr>
                        <a:t>673.295,75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26612219"/>
                  </a:ext>
                </a:extLst>
              </a:tr>
              <a:tr h="25337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Interessi passivi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</a:rPr>
                        <a:t>61.365,00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77003553"/>
                  </a:ext>
                </a:extLst>
              </a:tr>
              <a:tr h="25337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Rimborsi e poste correttive delle entrate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</a:rPr>
                        <a:t>99.000,00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61195065"/>
                  </a:ext>
                </a:extLst>
              </a:tr>
              <a:tr h="25337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Altre spese correnti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</a:rPr>
                        <a:t>437.600,00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36997131"/>
                  </a:ext>
                </a:extLst>
              </a:tr>
              <a:tr h="25337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TOTALE</a:t>
                      </a:r>
                      <a:endParaRPr lang="it-IT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11.825.428,40</a:t>
                      </a:r>
                      <a:endParaRPr lang="it-IT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141350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1672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F212CB7-03EC-4ADF-BAC8-4FC5F1824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333" y="787395"/>
            <a:ext cx="9338734" cy="491067"/>
          </a:xfrm>
        </p:spPr>
        <p:txBody>
          <a:bodyPr>
            <a:normAutofit fontScale="90000"/>
          </a:bodyPr>
          <a:lstStyle/>
          <a:p>
            <a:r>
              <a:rPr lang="it-IT" sz="2400" dirty="0"/>
              <a:t>Entrando più nel dettaglio alcune voci rilevanti di spesa sono le seguenti:</a:t>
            </a:r>
          </a:p>
        </p:txBody>
      </p:sp>
      <p:graphicFrame>
        <p:nvGraphicFramePr>
          <p:cNvPr id="5" name="Segnaposto contenuto 4">
            <a:extLst>
              <a:ext uri="{FF2B5EF4-FFF2-40B4-BE49-F238E27FC236}">
                <a16:creationId xmlns:a16="http://schemas.microsoft.com/office/drawing/2014/main" id="{68F5AB47-7BDB-40DE-8EFD-C4877B64DDA5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824776497"/>
              </p:ext>
            </p:extLst>
          </p:nvPr>
        </p:nvGraphicFramePr>
        <p:xfrm>
          <a:off x="448733" y="1574800"/>
          <a:ext cx="5046135" cy="40733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2305">
                  <a:extLst>
                    <a:ext uri="{9D8B030D-6E8A-4147-A177-3AD203B41FA5}">
                      <a16:colId xmlns:a16="http://schemas.microsoft.com/office/drawing/2014/main" val="977844714"/>
                    </a:ext>
                  </a:extLst>
                </a:gridCol>
                <a:gridCol w="4038790">
                  <a:extLst>
                    <a:ext uri="{9D8B030D-6E8A-4147-A177-3AD203B41FA5}">
                      <a16:colId xmlns:a16="http://schemas.microsoft.com/office/drawing/2014/main" val="4034765296"/>
                    </a:ext>
                  </a:extLst>
                </a:gridCol>
                <a:gridCol w="855040">
                  <a:extLst>
                    <a:ext uri="{9D8B030D-6E8A-4147-A177-3AD203B41FA5}">
                      <a16:colId xmlns:a16="http://schemas.microsoft.com/office/drawing/2014/main" val="4263925424"/>
                    </a:ext>
                  </a:extLst>
                </a:gridCol>
              </a:tblGrid>
              <a:tr h="220358">
                <a:tc>
                  <a:txBody>
                    <a:bodyPr/>
                    <a:lstStyle/>
                    <a:p>
                      <a:pPr algn="l" fontAlgn="b"/>
                      <a:endParaRPr lang="it-IT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1" marR="6941" marT="69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u="none" strike="noStrike" dirty="0">
                          <a:effectLst/>
                        </a:rPr>
                        <a:t>SPESE LIBRI TESTO SCUOLA PRIMARIA</a:t>
                      </a:r>
                      <a:endParaRPr lang="it-IT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1" marR="6941" marT="69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u="none" strike="noStrike" dirty="0">
                          <a:effectLst/>
                        </a:rPr>
                        <a:t>18.500,00</a:t>
                      </a:r>
                      <a:endParaRPr lang="it-IT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1" marR="6941" marT="6941" marB="0" anchor="b"/>
                </a:tc>
                <a:extLst>
                  <a:ext uri="{0D108BD9-81ED-4DB2-BD59-A6C34878D82A}">
                    <a16:rowId xmlns:a16="http://schemas.microsoft.com/office/drawing/2014/main" val="337362473"/>
                  </a:ext>
                </a:extLst>
              </a:tr>
              <a:tr h="220358">
                <a:tc>
                  <a:txBody>
                    <a:bodyPr/>
                    <a:lstStyle/>
                    <a:p>
                      <a:pPr algn="l" fontAlgn="b"/>
                      <a:endParaRPr lang="it-IT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1" marR="6941" marT="69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u="none" strike="noStrike">
                          <a:effectLst/>
                        </a:rPr>
                        <a:t>SPESE CARBURANTE - PEDAGGI</a:t>
                      </a:r>
                      <a:endParaRPr lang="it-IT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1" marR="6941" marT="69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u="none" strike="noStrike" dirty="0">
                          <a:effectLst/>
                        </a:rPr>
                        <a:t>10.000,00</a:t>
                      </a:r>
                      <a:endParaRPr lang="it-IT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1" marR="6941" marT="6941" marB="0" anchor="b"/>
                </a:tc>
                <a:extLst>
                  <a:ext uri="{0D108BD9-81ED-4DB2-BD59-A6C34878D82A}">
                    <a16:rowId xmlns:a16="http://schemas.microsoft.com/office/drawing/2014/main" val="2628459914"/>
                  </a:ext>
                </a:extLst>
              </a:tr>
              <a:tr h="220358">
                <a:tc>
                  <a:txBody>
                    <a:bodyPr/>
                    <a:lstStyle/>
                    <a:p>
                      <a:pPr algn="l" fontAlgn="b"/>
                      <a:endParaRPr lang="it-IT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1" marR="6941" marT="69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u="none" strike="noStrike">
                          <a:effectLst/>
                        </a:rPr>
                        <a:t>SPESE SERV.TECNICI (piccola manutenzione)</a:t>
                      </a:r>
                      <a:endParaRPr lang="it-IT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1" marR="6941" marT="69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u="none" strike="noStrike" dirty="0">
                          <a:effectLst/>
                        </a:rPr>
                        <a:t>12.000,00</a:t>
                      </a:r>
                      <a:endParaRPr lang="it-IT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1" marR="6941" marT="6941" marB="0" anchor="b"/>
                </a:tc>
                <a:extLst>
                  <a:ext uri="{0D108BD9-81ED-4DB2-BD59-A6C34878D82A}">
                    <a16:rowId xmlns:a16="http://schemas.microsoft.com/office/drawing/2014/main" val="4242624686"/>
                  </a:ext>
                </a:extLst>
              </a:tr>
              <a:tr h="220358">
                <a:tc>
                  <a:txBody>
                    <a:bodyPr/>
                    <a:lstStyle/>
                    <a:p>
                      <a:pPr algn="l" fontAlgn="b"/>
                      <a:endParaRPr lang="it-IT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1" marR="6941" marT="69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u="none" strike="noStrike">
                          <a:effectLst/>
                        </a:rPr>
                        <a:t>COMPENSO DELL'ORGANO DI REVISIONE</a:t>
                      </a:r>
                      <a:endParaRPr lang="it-IT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1" marR="6941" marT="69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u="none" strike="noStrike" dirty="0">
                          <a:effectLst/>
                        </a:rPr>
                        <a:t>14.500,00</a:t>
                      </a:r>
                      <a:endParaRPr lang="it-IT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1" marR="6941" marT="6941" marB="0" anchor="b"/>
                </a:tc>
                <a:extLst>
                  <a:ext uri="{0D108BD9-81ED-4DB2-BD59-A6C34878D82A}">
                    <a16:rowId xmlns:a16="http://schemas.microsoft.com/office/drawing/2014/main" val="2214815711"/>
                  </a:ext>
                </a:extLst>
              </a:tr>
              <a:tr h="220358">
                <a:tc>
                  <a:txBody>
                    <a:bodyPr/>
                    <a:lstStyle/>
                    <a:p>
                      <a:pPr algn="l" fontAlgn="b"/>
                      <a:endParaRPr lang="it-IT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1" marR="6941" marT="69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u="none" strike="noStrike">
                          <a:effectLst/>
                        </a:rPr>
                        <a:t>COMPENSO DEL NUCLEO DI VALUTAZIONE - OIV</a:t>
                      </a:r>
                      <a:endParaRPr lang="it-IT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1" marR="6941" marT="69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u="none" strike="noStrike" dirty="0">
                          <a:effectLst/>
                        </a:rPr>
                        <a:t>5.000,00</a:t>
                      </a:r>
                      <a:endParaRPr lang="it-IT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1" marR="6941" marT="6941" marB="0" anchor="b"/>
                </a:tc>
                <a:extLst>
                  <a:ext uri="{0D108BD9-81ED-4DB2-BD59-A6C34878D82A}">
                    <a16:rowId xmlns:a16="http://schemas.microsoft.com/office/drawing/2014/main" val="4199501515"/>
                  </a:ext>
                </a:extLst>
              </a:tr>
              <a:tr h="220358">
                <a:tc>
                  <a:txBody>
                    <a:bodyPr/>
                    <a:lstStyle/>
                    <a:p>
                      <a:pPr algn="l" fontAlgn="b"/>
                      <a:endParaRPr lang="it-IT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1" marR="6941" marT="69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u="none" strike="noStrike">
                          <a:effectLst/>
                        </a:rPr>
                        <a:t>MANIFESTAZIONI E INIZIATIVE DI PROMOZIONE E CULTURALI </a:t>
                      </a:r>
                      <a:endParaRPr lang="it-IT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1" marR="6941" marT="69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u="none" strike="noStrike" dirty="0">
                          <a:effectLst/>
                        </a:rPr>
                        <a:t>78.145,00</a:t>
                      </a:r>
                      <a:endParaRPr lang="it-IT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1" marR="6941" marT="6941" marB="0" anchor="b"/>
                </a:tc>
                <a:extLst>
                  <a:ext uri="{0D108BD9-81ED-4DB2-BD59-A6C34878D82A}">
                    <a16:rowId xmlns:a16="http://schemas.microsoft.com/office/drawing/2014/main" val="733556332"/>
                  </a:ext>
                </a:extLst>
              </a:tr>
              <a:tr h="220358">
                <a:tc>
                  <a:txBody>
                    <a:bodyPr/>
                    <a:lstStyle/>
                    <a:p>
                      <a:pPr algn="l" fontAlgn="b"/>
                      <a:endParaRPr lang="it-IT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1" marR="6941" marT="69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u="none" strike="noStrike">
                          <a:effectLst/>
                        </a:rPr>
                        <a:t>AGGI DI RISCOSSIONE SU COATTIVO E ACCERTAMENTI</a:t>
                      </a:r>
                      <a:endParaRPr lang="it-IT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1" marR="6941" marT="69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u="none" strike="noStrike" dirty="0">
                          <a:effectLst/>
                        </a:rPr>
                        <a:t>45.000,00</a:t>
                      </a:r>
                      <a:endParaRPr lang="it-IT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1" marR="6941" marT="6941" marB="0" anchor="b"/>
                </a:tc>
                <a:extLst>
                  <a:ext uri="{0D108BD9-81ED-4DB2-BD59-A6C34878D82A}">
                    <a16:rowId xmlns:a16="http://schemas.microsoft.com/office/drawing/2014/main" val="2607199067"/>
                  </a:ext>
                </a:extLst>
              </a:tr>
              <a:tr h="220358">
                <a:tc>
                  <a:txBody>
                    <a:bodyPr/>
                    <a:lstStyle/>
                    <a:p>
                      <a:pPr algn="l" fontAlgn="b"/>
                      <a:endParaRPr lang="it-IT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1" marR="6941" marT="69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u="none" strike="noStrike">
                          <a:effectLst/>
                        </a:rPr>
                        <a:t>UTENZE E CANONI GAS, LUCE, ACQUA, ECC</a:t>
                      </a:r>
                      <a:endParaRPr lang="it-IT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1" marR="6941" marT="69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u="none" strike="noStrike" dirty="0">
                          <a:effectLst/>
                        </a:rPr>
                        <a:t>519.616,00</a:t>
                      </a:r>
                      <a:endParaRPr lang="it-IT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1" marR="6941" marT="6941" marB="0" anchor="b"/>
                </a:tc>
                <a:extLst>
                  <a:ext uri="{0D108BD9-81ED-4DB2-BD59-A6C34878D82A}">
                    <a16:rowId xmlns:a16="http://schemas.microsoft.com/office/drawing/2014/main" val="836123499"/>
                  </a:ext>
                </a:extLst>
              </a:tr>
              <a:tr h="220358">
                <a:tc>
                  <a:txBody>
                    <a:bodyPr/>
                    <a:lstStyle/>
                    <a:p>
                      <a:pPr algn="l" fontAlgn="b"/>
                      <a:endParaRPr lang="it-IT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1" marR="6941" marT="69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u="none" strike="noStrike" dirty="0">
                          <a:effectLst/>
                        </a:rPr>
                        <a:t>CANONE PPP CAMPO SPORTIVO </a:t>
                      </a:r>
                      <a:endParaRPr lang="it-IT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1" marR="6941" marT="69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u="none" strike="noStrike" dirty="0">
                          <a:effectLst/>
                        </a:rPr>
                        <a:t>195.000,00</a:t>
                      </a:r>
                      <a:endParaRPr lang="it-IT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1" marR="6941" marT="6941" marB="0" anchor="b"/>
                </a:tc>
                <a:extLst>
                  <a:ext uri="{0D108BD9-81ED-4DB2-BD59-A6C34878D82A}">
                    <a16:rowId xmlns:a16="http://schemas.microsoft.com/office/drawing/2014/main" val="1847636639"/>
                  </a:ext>
                </a:extLst>
              </a:tr>
              <a:tr h="220358">
                <a:tc>
                  <a:txBody>
                    <a:bodyPr/>
                    <a:lstStyle/>
                    <a:p>
                      <a:pPr algn="l" fontAlgn="b"/>
                      <a:endParaRPr lang="it-IT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1" marR="6941" marT="69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u="none" strike="noStrike">
                          <a:effectLst/>
                        </a:rPr>
                        <a:t>MANUTENZIONE ORDINARIA E RIPARAZIONI</a:t>
                      </a:r>
                      <a:endParaRPr lang="it-IT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1" marR="6941" marT="69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u="none" strike="noStrike" dirty="0">
                          <a:effectLst/>
                        </a:rPr>
                        <a:t>592.850,00</a:t>
                      </a:r>
                      <a:endParaRPr lang="it-IT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1" marR="6941" marT="6941" marB="0" anchor="b"/>
                </a:tc>
                <a:extLst>
                  <a:ext uri="{0D108BD9-81ED-4DB2-BD59-A6C34878D82A}">
                    <a16:rowId xmlns:a16="http://schemas.microsoft.com/office/drawing/2014/main" val="1615639503"/>
                  </a:ext>
                </a:extLst>
              </a:tr>
              <a:tr h="220358">
                <a:tc>
                  <a:txBody>
                    <a:bodyPr/>
                    <a:lstStyle/>
                    <a:p>
                      <a:pPr algn="l" fontAlgn="b"/>
                      <a:endParaRPr lang="it-IT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1" marR="6941" marT="69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u="none" strike="noStrike">
                          <a:effectLst/>
                        </a:rPr>
                        <a:t>PRESTAZIONI PROFESSIONALI E SPECIALISTICHE</a:t>
                      </a:r>
                      <a:endParaRPr lang="it-IT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1" marR="6941" marT="69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u="none" strike="noStrike" dirty="0">
                          <a:effectLst/>
                        </a:rPr>
                        <a:t>48.000,00</a:t>
                      </a:r>
                      <a:endParaRPr lang="it-IT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1" marR="6941" marT="6941" marB="0" anchor="b"/>
                </a:tc>
                <a:extLst>
                  <a:ext uri="{0D108BD9-81ED-4DB2-BD59-A6C34878D82A}">
                    <a16:rowId xmlns:a16="http://schemas.microsoft.com/office/drawing/2014/main" val="2768793312"/>
                  </a:ext>
                </a:extLst>
              </a:tr>
              <a:tr h="220358">
                <a:tc>
                  <a:txBody>
                    <a:bodyPr/>
                    <a:lstStyle/>
                    <a:p>
                      <a:pPr algn="l" fontAlgn="b"/>
                      <a:endParaRPr lang="it-IT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1" marR="6941" marT="69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u="none" strike="noStrike">
                          <a:effectLst/>
                        </a:rPr>
                        <a:t>SERVIZIO PULIZIA STABILI COMUNALI</a:t>
                      </a:r>
                      <a:endParaRPr lang="it-IT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1" marR="6941" marT="69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u="none" strike="noStrike" dirty="0">
                          <a:effectLst/>
                        </a:rPr>
                        <a:t>78.000,00</a:t>
                      </a:r>
                      <a:endParaRPr lang="it-IT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1" marR="6941" marT="6941" marB="0" anchor="b"/>
                </a:tc>
                <a:extLst>
                  <a:ext uri="{0D108BD9-81ED-4DB2-BD59-A6C34878D82A}">
                    <a16:rowId xmlns:a16="http://schemas.microsoft.com/office/drawing/2014/main" val="3117101760"/>
                  </a:ext>
                </a:extLst>
              </a:tr>
              <a:tr h="220358">
                <a:tc>
                  <a:txBody>
                    <a:bodyPr/>
                    <a:lstStyle/>
                    <a:p>
                      <a:pPr algn="l" fontAlgn="b"/>
                      <a:endParaRPr lang="it-IT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1" marR="6941" marT="69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u="none" strike="noStrike">
                          <a:effectLst/>
                        </a:rPr>
                        <a:t>RACCOLTA RIFIUTI</a:t>
                      </a:r>
                      <a:endParaRPr lang="it-IT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1" marR="6941" marT="69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u="none" strike="noStrike" dirty="0">
                          <a:effectLst/>
                        </a:rPr>
                        <a:t>1.507.000,00</a:t>
                      </a:r>
                      <a:endParaRPr lang="it-IT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1" marR="6941" marT="6941" marB="0" anchor="b"/>
                </a:tc>
                <a:extLst>
                  <a:ext uri="{0D108BD9-81ED-4DB2-BD59-A6C34878D82A}">
                    <a16:rowId xmlns:a16="http://schemas.microsoft.com/office/drawing/2014/main" val="3171356289"/>
                  </a:ext>
                </a:extLst>
              </a:tr>
              <a:tr h="327279">
                <a:tc>
                  <a:txBody>
                    <a:bodyPr/>
                    <a:lstStyle/>
                    <a:p>
                      <a:pPr algn="l" fontAlgn="b"/>
                      <a:endParaRPr lang="it-IT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1" marR="6941" marT="69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u="none" strike="noStrike">
                          <a:effectLst/>
                        </a:rPr>
                        <a:t>MENSE SCOLASTICHE (quota a carico per  riduzioni e pasti non pagati dagli utenti)</a:t>
                      </a:r>
                      <a:endParaRPr lang="it-IT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1" marR="6941" marT="69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u="none" strike="noStrike" dirty="0">
                          <a:effectLst/>
                        </a:rPr>
                        <a:t>133.420,00</a:t>
                      </a:r>
                      <a:endParaRPr lang="it-IT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1" marR="6941" marT="6941" marB="0" anchor="b"/>
                </a:tc>
                <a:extLst>
                  <a:ext uri="{0D108BD9-81ED-4DB2-BD59-A6C34878D82A}">
                    <a16:rowId xmlns:a16="http://schemas.microsoft.com/office/drawing/2014/main" val="1935975111"/>
                  </a:ext>
                </a:extLst>
              </a:tr>
              <a:tr h="220358">
                <a:tc>
                  <a:txBody>
                    <a:bodyPr/>
                    <a:lstStyle/>
                    <a:p>
                      <a:pPr algn="l" fontAlgn="b"/>
                      <a:endParaRPr lang="it-IT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1" marR="6941" marT="69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u="none" strike="noStrike">
                          <a:effectLst/>
                        </a:rPr>
                        <a:t>ILLUMINAZIONE PUBBLICA</a:t>
                      </a:r>
                      <a:endParaRPr lang="it-IT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1" marR="6941" marT="69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u="none" strike="noStrike" dirty="0">
                          <a:effectLst/>
                        </a:rPr>
                        <a:t>365.000,00</a:t>
                      </a:r>
                      <a:endParaRPr lang="it-IT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1" marR="6941" marT="6941" marB="0" anchor="b"/>
                </a:tc>
                <a:extLst>
                  <a:ext uri="{0D108BD9-81ED-4DB2-BD59-A6C34878D82A}">
                    <a16:rowId xmlns:a16="http://schemas.microsoft.com/office/drawing/2014/main" val="333211064"/>
                  </a:ext>
                </a:extLst>
              </a:tr>
              <a:tr h="220358">
                <a:tc>
                  <a:txBody>
                    <a:bodyPr/>
                    <a:lstStyle/>
                    <a:p>
                      <a:pPr algn="l" fontAlgn="b"/>
                      <a:endParaRPr lang="it-IT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1" marR="6941" marT="69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u="none" strike="noStrike">
                          <a:effectLst/>
                        </a:rPr>
                        <a:t>SERVIZI SOCIALI</a:t>
                      </a:r>
                      <a:endParaRPr lang="it-IT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1" marR="6941" marT="69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u="none" strike="noStrike" dirty="0">
                          <a:effectLst/>
                        </a:rPr>
                        <a:t>820.000,00</a:t>
                      </a:r>
                      <a:endParaRPr lang="it-IT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1" marR="6941" marT="6941" marB="0" anchor="b"/>
                </a:tc>
                <a:extLst>
                  <a:ext uri="{0D108BD9-81ED-4DB2-BD59-A6C34878D82A}">
                    <a16:rowId xmlns:a16="http://schemas.microsoft.com/office/drawing/2014/main" val="1679332600"/>
                  </a:ext>
                </a:extLst>
              </a:tr>
              <a:tr h="220358">
                <a:tc>
                  <a:txBody>
                    <a:bodyPr/>
                    <a:lstStyle/>
                    <a:p>
                      <a:pPr algn="l" fontAlgn="b"/>
                      <a:endParaRPr lang="it-IT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1" marR="6941" marT="69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u="none" strike="noStrike">
                          <a:effectLst/>
                        </a:rPr>
                        <a:t>PRESTAZIONI SERVIZIO CIMITERO</a:t>
                      </a:r>
                      <a:endParaRPr lang="it-IT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1" marR="6941" marT="69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u="none" strike="noStrike" dirty="0">
                          <a:effectLst/>
                        </a:rPr>
                        <a:t>63.000,00</a:t>
                      </a:r>
                      <a:endParaRPr lang="it-IT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1" marR="6941" marT="6941" marB="0" anchor="b"/>
                </a:tc>
                <a:extLst>
                  <a:ext uri="{0D108BD9-81ED-4DB2-BD59-A6C34878D82A}">
                    <a16:rowId xmlns:a16="http://schemas.microsoft.com/office/drawing/2014/main" val="311621809"/>
                  </a:ext>
                </a:extLst>
              </a:tr>
              <a:tr h="220358">
                <a:tc>
                  <a:txBody>
                    <a:bodyPr/>
                    <a:lstStyle/>
                    <a:p>
                      <a:pPr algn="l" fontAlgn="b"/>
                      <a:endParaRPr lang="it-IT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1" marR="6941" marT="69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u="none" strike="noStrike">
                          <a:effectLst/>
                        </a:rPr>
                        <a:t>RICOVERO INABILI IN  CASE DI RIPOSO</a:t>
                      </a:r>
                      <a:endParaRPr lang="it-IT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1" marR="6941" marT="69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u="none" strike="noStrike" dirty="0">
                          <a:effectLst/>
                        </a:rPr>
                        <a:t>55.000,00</a:t>
                      </a:r>
                      <a:endParaRPr lang="it-IT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1" marR="6941" marT="6941" marB="0" anchor="b"/>
                </a:tc>
                <a:extLst>
                  <a:ext uri="{0D108BD9-81ED-4DB2-BD59-A6C34878D82A}">
                    <a16:rowId xmlns:a16="http://schemas.microsoft.com/office/drawing/2014/main" val="74147496"/>
                  </a:ext>
                </a:extLst>
              </a:tr>
            </a:tbl>
          </a:graphicData>
        </a:graphic>
      </p:graphicFrame>
      <p:graphicFrame>
        <p:nvGraphicFramePr>
          <p:cNvPr id="6" name="Segnaposto contenuto 5">
            <a:extLst>
              <a:ext uri="{FF2B5EF4-FFF2-40B4-BE49-F238E27FC236}">
                <a16:creationId xmlns:a16="http://schemas.microsoft.com/office/drawing/2014/main" id="{8C111282-B316-4DB2-8EB0-16ED1C5F00CC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35927097"/>
              </p:ext>
            </p:extLst>
          </p:nvPr>
        </p:nvGraphicFramePr>
        <p:xfrm>
          <a:off x="5994400" y="1574800"/>
          <a:ext cx="5503333" cy="43540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0363">
                  <a:extLst>
                    <a:ext uri="{9D8B030D-6E8A-4147-A177-3AD203B41FA5}">
                      <a16:colId xmlns:a16="http://schemas.microsoft.com/office/drawing/2014/main" val="3054882130"/>
                    </a:ext>
                  </a:extLst>
                </a:gridCol>
                <a:gridCol w="4517661">
                  <a:extLst>
                    <a:ext uri="{9D8B030D-6E8A-4147-A177-3AD203B41FA5}">
                      <a16:colId xmlns:a16="http://schemas.microsoft.com/office/drawing/2014/main" val="2538768003"/>
                    </a:ext>
                  </a:extLst>
                </a:gridCol>
                <a:gridCol w="815309">
                  <a:extLst>
                    <a:ext uri="{9D8B030D-6E8A-4147-A177-3AD203B41FA5}">
                      <a16:colId xmlns:a16="http://schemas.microsoft.com/office/drawing/2014/main" val="4239056662"/>
                    </a:ext>
                  </a:extLst>
                </a:gridCol>
              </a:tblGrid>
              <a:tr h="218491">
                <a:tc>
                  <a:txBody>
                    <a:bodyPr/>
                    <a:lstStyle/>
                    <a:p>
                      <a:pPr algn="l" fontAlgn="b"/>
                      <a:endParaRPr lang="it-IT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4" marR="6944" marT="69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u="none" strike="noStrike" dirty="0">
                          <a:effectLst/>
                        </a:rPr>
                        <a:t>SPESE RELATIVE ALL'INFORMATICA</a:t>
                      </a:r>
                      <a:endParaRPr lang="it-IT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4" marR="6944" marT="69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u="none" strike="noStrike" dirty="0">
                          <a:effectLst/>
                        </a:rPr>
                        <a:t>80.000,00</a:t>
                      </a:r>
                      <a:endParaRPr lang="it-IT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4" marR="6944" marT="6944" marB="0" anchor="b"/>
                </a:tc>
                <a:extLst>
                  <a:ext uri="{0D108BD9-81ED-4DB2-BD59-A6C34878D82A}">
                    <a16:rowId xmlns:a16="http://schemas.microsoft.com/office/drawing/2014/main" val="1926411153"/>
                  </a:ext>
                </a:extLst>
              </a:tr>
              <a:tr h="218491">
                <a:tc>
                  <a:txBody>
                    <a:bodyPr/>
                    <a:lstStyle/>
                    <a:p>
                      <a:pPr algn="l" fontAlgn="b"/>
                      <a:endParaRPr lang="it-IT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4" marR="6944" marT="69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u="none" strike="noStrike">
                          <a:effectLst/>
                        </a:rPr>
                        <a:t>VIGILANZA NOTTURNA</a:t>
                      </a:r>
                      <a:endParaRPr lang="it-IT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4" marR="6944" marT="69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u="none" strike="noStrike" dirty="0">
                          <a:effectLst/>
                        </a:rPr>
                        <a:t>17.000,00</a:t>
                      </a:r>
                      <a:endParaRPr lang="it-IT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4" marR="6944" marT="6944" marB="0" anchor="b"/>
                </a:tc>
                <a:extLst>
                  <a:ext uri="{0D108BD9-81ED-4DB2-BD59-A6C34878D82A}">
                    <a16:rowId xmlns:a16="http://schemas.microsoft.com/office/drawing/2014/main" val="3244285096"/>
                  </a:ext>
                </a:extLst>
              </a:tr>
              <a:tr h="218491">
                <a:tc>
                  <a:txBody>
                    <a:bodyPr/>
                    <a:lstStyle/>
                    <a:p>
                      <a:pPr algn="l" fontAlgn="b"/>
                      <a:endParaRPr lang="it-IT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4" marR="6944" marT="69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u="none" strike="noStrike" dirty="0">
                          <a:effectLst/>
                        </a:rPr>
                        <a:t>MANUTENZ. VERDE PUBBLICO</a:t>
                      </a:r>
                      <a:endParaRPr lang="it-IT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4" marR="6944" marT="69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u="none" strike="noStrike" dirty="0">
                          <a:effectLst/>
                        </a:rPr>
                        <a:t>350.000,00</a:t>
                      </a:r>
                      <a:endParaRPr lang="it-IT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4" marR="6944" marT="6944" marB="0" anchor="b"/>
                </a:tc>
                <a:extLst>
                  <a:ext uri="{0D108BD9-81ED-4DB2-BD59-A6C34878D82A}">
                    <a16:rowId xmlns:a16="http://schemas.microsoft.com/office/drawing/2014/main" val="3904543599"/>
                  </a:ext>
                </a:extLst>
              </a:tr>
              <a:tr h="218491">
                <a:tc>
                  <a:txBody>
                    <a:bodyPr/>
                    <a:lstStyle/>
                    <a:p>
                      <a:pPr algn="l" fontAlgn="b"/>
                      <a:endParaRPr lang="it-IT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4" marR="6944" marT="69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u="none" strike="noStrike">
                          <a:effectLst/>
                        </a:rPr>
                        <a:t>RIMBORSO QUOTA CAPITALE MUTUI</a:t>
                      </a:r>
                      <a:endParaRPr lang="it-IT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4" marR="6944" marT="69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u="none" strike="noStrike" dirty="0">
                          <a:effectLst/>
                        </a:rPr>
                        <a:t>259.500,00</a:t>
                      </a:r>
                      <a:endParaRPr lang="it-IT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4" marR="6944" marT="6944" marB="0" anchor="b"/>
                </a:tc>
                <a:extLst>
                  <a:ext uri="{0D108BD9-81ED-4DB2-BD59-A6C34878D82A}">
                    <a16:rowId xmlns:a16="http://schemas.microsoft.com/office/drawing/2014/main" val="3939144915"/>
                  </a:ext>
                </a:extLst>
              </a:tr>
              <a:tr h="218491">
                <a:tc>
                  <a:txBody>
                    <a:bodyPr/>
                    <a:lstStyle/>
                    <a:p>
                      <a:pPr algn="l" fontAlgn="b"/>
                      <a:endParaRPr lang="it-IT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4" marR="6944" marT="69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u="none" strike="noStrike">
                          <a:effectLst/>
                        </a:rPr>
                        <a:t>TRASFERIMENTI AD ASL PER CENTRI DIURNI</a:t>
                      </a:r>
                      <a:endParaRPr lang="it-IT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4" marR="6944" marT="69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u="none" strike="noStrike" dirty="0">
                          <a:effectLst/>
                        </a:rPr>
                        <a:t>82.000,00</a:t>
                      </a:r>
                      <a:endParaRPr lang="it-IT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4" marR="6944" marT="6944" marB="0" anchor="b"/>
                </a:tc>
                <a:extLst>
                  <a:ext uri="{0D108BD9-81ED-4DB2-BD59-A6C34878D82A}">
                    <a16:rowId xmlns:a16="http://schemas.microsoft.com/office/drawing/2014/main" val="1121223645"/>
                  </a:ext>
                </a:extLst>
              </a:tr>
              <a:tr h="218491">
                <a:tc>
                  <a:txBody>
                    <a:bodyPr/>
                    <a:lstStyle/>
                    <a:p>
                      <a:pPr algn="l" fontAlgn="b"/>
                      <a:endParaRPr lang="it-IT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4" marR="6944" marT="69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u="none" strike="noStrike">
                          <a:effectLst/>
                        </a:rPr>
                        <a:t>SPESE DIRITTO ALLO STUDIO (ICS Falcone e Borsellino)</a:t>
                      </a:r>
                      <a:endParaRPr lang="it-IT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4" marR="6944" marT="69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u="none" strike="noStrike" dirty="0">
                          <a:effectLst/>
                        </a:rPr>
                        <a:t>37.600,00</a:t>
                      </a:r>
                      <a:endParaRPr lang="it-IT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4" marR="6944" marT="6944" marB="0" anchor="b"/>
                </a:tc>
                <a:extLst>
                  <a:ext uri="{0D108BD9-81ED-4DB2-BD59-A6C34878D82A}">
                    <a16:rowId xmlns:a16="http://schemas.microsoft.com/office/drawing/2014/main" val="2116741176"/>
                  </a:ext>
                </a:extLst>
              </a:tr>
              <a:tr h="218491">
                <a:tc>
                  <a:txBody>
                    <a:bodyPr/>
                    <a:lstStyle/>
                    <a:p>
                      <a:pPr algn="l" fontAlgn="b"/>
                      <a:endParaRPr lang="it-IT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4" marR="6944" marT="69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u="none" strike="noStrike">
                          <a:effectLst/>
                        </a:rPr>
                        <a:t>TRASFERIM. A MEF PER CONTENIMENTO SPESA PUBBLICA</a:t>
                      </a:r>
                      <a:endParaRPr lang="it-IT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4" marR="6944" marT="69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u="none" strike="noStrike" dirty="0">
                          <a:effectLst/>
                        </a:rPr>
                        <a:t>47.287,00</a:t>
                      </a:r>
                      <a:endParaRPr lang="it-IT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4" marR="6944" marT="6944" marB="0" anchor="b"/>
                </a:tc>
                <a:extLst>
                  <a:ext uri="{0D108BD9-81ED-4DB2-BD59-A6C34878D82A}">
                    <a16:rowId xmlns:a16="http://schemas.microsoft.com/office/drawing/2014/main" val="1502628884"/>
                  </a:ext>
                </a:extLst>
              </a:tr>
              <a:tr h="218491">
                <a:tc>
                  <a:txBody>
                    <a:bodyPr/>
                    <a:lstStyle/>
                    <a:p>
                      <a:pPr algn="l" fontAlgn="b"/>
                      <a:endParaRPr lang="it-IT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4" marR="6944" marT="69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u="none" strike="noStrike" dirty="0">
                          <a:effectLst/>
                        </a:rPr>
                        <a:t>TRASFERIM. A MEF PER ECCEDENZA RISTORI COVID</a:t>
                      </a:r>
                      <a:endParaRPr lang="it-IT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4" marR="6944" marT="69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u="none" strike="noStrike" dirty="0">
                          <a:effectLst/>
                        </a:rPr>
                        <a:t>31.508,75</a:t>
                      </a:r>
                      <a:endParaRPr lang="it-IT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4" marR="6944" marT="6944" marB="0" anchor="b"/>
                </a:tc>
                <a:extLst>
                  <a:ext uri="{0D108BD9-81ED-4DB2-BD59-A6C34878D82A}">
                    <a16:rowId xmlns:a16="http://schemas.microsoft.com/office/drawing/2014/main" val="3256393694"/>
                  </a:ext>
                </a:extLst>
              </a:tr>
              <a:tr h="218491">
                <a:tc>
                  <a:txBody>
                    <a:bodyPr/>
                    <a:lstStyle/>
                    <a:p>
                      <a:pPr algn="l" fontAlgn="b"/>
                      <a:endParaRPr lang="it-IT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4" marR="6944" marT="69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u="none" strike="noStrike">
                          <a:effectLst/>
                        </a:rPr>
                        <a:t>CONS.PARCO TICINO QUOTA ASSOCIATIVA</a:t>
                      </a:r>
                      <a:endParaRPr lang="it-IT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4" marR="6944" marT="69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u="none" strike="noStrike" dirty="0">
                          <a:effectLst/>
                        </a:rPr>
                        <a:t>22.500,00</a:t>
                      </a:r>
                      <a:endParaRPr lang="it-IT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4" marR="6944" marT="6944" marB="0" anchor="b"/>
                </a:tc>
                <a:extLst>
                  <a:ext uri="{0D108BD9-81ED-4DB2-BD59-A6C34878D82A}">
                    <a16:rowId xmlns:a16="http://schemas.microsoft.com/office/drawing/2014/main" val="3776901521"/>
                  </a:ext>
                </a:extLst>
              </a:tr>
              <a:tr h="218491">
                <a:tc>
                  <a:txBody>
                    <a:bodyPr/>
                    <a:lstStyle/>
                    <a:p>
                      <a:pPr algn="l" fontAlgn="b"/>
                      <a:endParaRPr lang="it-IT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4" marR="6944" marT="69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u="none" strike="noStrike">
                          <a:effectLst/>
                        </a:rPr>
                        <a:t>CONTRIB. SCUOLA PRIMARIA PER FUNZIONAMENTO</a:t>
                      </a:r>
                      <a:endParaRPr lang="it-IT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4" marR="6944" marT="69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u="none" strike="noStrike" dirty="0">
                          <a:effectLst/>
                        </a:rPr>
                        <a:t>9.000,00</a:t>
                      </a:r>
                      <a:endParaRPr lang="it-IT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4" marR="6944" marT="6944" marB="0" anchor="b"/>
                </a:tc>
                <a:extLst>
                  <a:ext uri="{0D108BD9-81ED-4DB2-BD59-A6C34878D82A}">
                    <a16:rowId xmlns:a16="http://schemas.microsoft.com/office/drawing/2014/main" val="2432448390"/>
                  </a:ext>
                </a:extLst>
              </a:tr>
              <a:tr h="202690">
                <a:tc>
                  <a:txBody>
                    <a:bodyPr/>
                    <a:lstStyle/>
                    <a:p>
                      <a:pPr algn="l" fontAlgn="b"/>
                      <a:endParaRPr lang="it-IT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4" marR="6944" marT="69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u="none" strike="noStrike">
                          <a:effectLst/>
                        </a:rPr>
                        <a:t>CONTRIB. IST.SUPERIORE PER ATTIVITA' DIDAT.EDUCAT. INTEGRATIVA</a:t>
                      </a:r>
                      <a:endParaRPr lang="it-IT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4" marR="6944" marT="69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u="none" strike="noStrike" dirty="0">
                          <a:effectLst/>
                        </a:rPr>
                        <a:t>4.000,00</a:t>
                      </a:r>
                      <a:endParaRPr lang="it-IT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4" marR="6944" marT="6944" marB="0" anchor="b"/>
                </a:tc>
                <a:extLst>
                  <a:ext uri="{0D108BD9-81ED-4DB2-BD59-A6C34878D82A}">
                    <a16:rowId xmlns:a16="http://schemas.microsoft.com/office/drawing/2014/main" val="559524904"/>
                  </a:ext>
                </a:extLst>
              </a:tr>
              <a:tr h="218491">
                <a:tc>
                  <a:txBody>
                    <a:bodyPr/>
                    <a:lstStyle/>
                    <a:p>
                      <a:pPr algn="l" fontAlgn="b"/>
                      <a:endParaRPr lang="it-IT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4" marR="6944" marT="69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u="none" strike="noStrike" dirty="0">
                          <a:effectLst/>
                        </a:rPr>
                        <a:t>CONTRIB. SCUOLA SECOND I GRADO PER FUNZIONAMENTO</a:t>
                      </a:r>
                      <a:endParaRPr lang="it-IT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4" marR="6944" marT="69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u="none" strike="noStrike" dirty="0">
                          <a:effectLst/>
                        </a:rPr>
                        <a:t>4.000,00</a:t>
                      </a:r>
                      <a:endParaRPr lang="it-IT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4" marR="6944" marT="6944" marB="0" anchor="b"/>
                </a:tc>
                <a:extLst>
                  <a:ext uri="{0D108BD9-81ED-4DB2-BD59-A6C34878D82A}">
                    <a16:rowId xmlns:a16="http://schemas.microsoft.com/office/drawing/2014/main" val="1613247732"/>
                  </a:ext>
                </a:extLst>
              </a:tr>
              <a:tr h="218491">
                <a:tc>
                  <a:txBody>
                    <a:bodyPr/>
                    <a:lstStyle/>
                    <a:p>
                      <a:pPr algn="l" fontAlgn="b"/>
                      <a:endParaRPr lang="it-IT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4" marR="6944" marT="69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u="none" strike="noStrike">
                          <a:effectLst/>
                        </a:rPr>
                        <a:t>INTERVENTI A SOSTEGNO DELLA DISABILITA'</a:t>
                      </a:r>
                      <a:endParaRPr lang="it-IT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4" marR="6944" marT="69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u="none" strike="noStrike" dirty="0">
                          <a:effectLst/>
                        </a:rPr>
                        <a:t>51.000,00</a:t>
                      </a:r>
                      <a:endParaRPr lang="it-IT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4" marR="6944" marT="6944" marB="0" anchor="b"/>
                </a:tc>
                <a:extLst>
                  <a:ext uri="{0D108BD9-81ED-4DB2-BD59-A6C34878D82A}">
                    <a16:rowId xmlns:a16="http://schemas.microsoft.com/office/drawing/2014/main" val="3310990024"/>
                  </a:ext>
                </a:extLst>
              </a:tr>
              <a:tr h="218491">
                <a:tc>
                  <a:txBody>
                    <a:bodyPr/>
                    <a:lstStyle/>
                    <a:p>
                      <a:pPr algn="l" fontAlgn="b"/>
                      <a:endParaRPr lang="it-IT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4" marR="6944" marT="69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u="none" strike="noStrike">
                          <a:effectLst/>
                        </a:rPr>
                        <a:t>SPESE PER BORSE DI  STUDIO</a:t>
                      </a:r>
                      <a:endParaRPr lang="it-IT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4" marR="6944" marT="69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u="none" strike="noStrike" dirty="0">
                          <a:effectLst/>
                        </a:rPr>
                        <a:t>10.000,00</a:t>
                      </a:r>
                      <a:endParaRPr lang="it-IT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4" marR="6944" marT="6944" marB="0" anchor="b"/>
                </a:tc>
                <a:extLst>
                  <a:ext uri="{0D108BD9-81ED-4DB2-BD59-A6C34878D82A}">
                    <a16:rowId xmlns:a16="http://schemas.microsoft.com/office/drawing/2014/main" val="2269364521"/>
                  </a:ext>
                </a:extLst>
              </a:tr>
              <a:tr h="218491">
                <a:tc>
                  <a:txBody>
                    <a:bodyPr/>
                    <a:lstStyle/>
                    <a:p>
                      <a:pPr algn="l" fontAlgn="b"/>
                      <a:endParaRPr lang="it-IT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4" marR="6944" marT="69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u="none" strike="noStrike">
                          <a:effectLst/>
                        </a:rPr>
                        <a:t>CONTR.SCUOLA MATERNA DIRITTO ALLO STUDIO</a:t>
                      </a:r>
                      <a:endParaRPr lang="it-IT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4" marR="6944" marT="69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u="none" strike="noStrike" dirty="0">
                          <a:effectLst/>
                        </a:rPr>
                        <a:t>5.000,00</a:t>
                      </a:r>
                      <a:endParaRPr lang="it-IT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4" marR="6944" marT="6944" marB="0" anchor="b"/>
                </a:tc>
                <a:extLst>
                  <a:ext uri="{0D108BD9-81ED-4DB2-BD59-A6C34878D82A}">
                    <a16:rowId xmlns:a16="http://schemas.microsoft.com/office/drawing/2014/main" val="3069537160"/>
                  </a:ext>
                </a:extLst>
              </a:tr>
              <a:tr h="218491">
                <a:tc>
                  <a:txBody>
                    <a:bodyPr/>
                    <a:lstStyle/>
                    <a:p>
                      <a:pPr algn="l" fontAlgn="b"/>
                      <a:endParaRPr lang="it-IT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4" marR="6944" marT="69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u="none" strike="noStrike" dirty="0">
                          <a:effectLst/>
                        </a:rPr>
                        <a:t>CONTRIBUTI VARI ASSOCIAZ.CULTURALI, SPORTIVE, PARROCCHIALI</a:t>
                      </a:r>
                      <a:endParaRPr lang="it-IT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4" marR="6944" marT="69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u="none" strike="noStrike" dirty="0">
                          <a:effectLst/>
                        </a:rPr>
                        <a:t>21.000,00</a:t>
                      </a:r>
                      <a:endParaRPr lang="it-IT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4" marR="6944" marT="6944" marB="0" anchor="b"/>
                </a:tc>
                <a:extLst>
                  <a:ext uri="{0D108BD9-81ED-4DB2-BD59-A6C34878D82A}">
                    <a16:rowId xmlns:a16="http://schemas.microsoft.com/office/drawing/2014/main" val="2358432882"/>
                  </a:ext>
                </a:extLst>
              </a:tr>
              <a:tr h="218491">
                <a:tc>
                  <a:txBody>
                    <a:bodyPr/>
                    <a:lstStyle/>
                    <a:p>
                      <a:pPr algn="l" fontAlgn="b"/>
                      <a:endParaRPr lang="it-IT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4" marR="6944" marT="69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u="none" strike="noStrike" dirty="0">
                          <a:effectLst/>
                        </a:rPr>
                        <a:t>CONTR.ABBATTIMENTO RETTE SC.MATERNA ENTE MORALE</a:t>
                      </a:r>
                      <a:endParaRPr lang="it-IT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4" marR="6944" marT="69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u="none" strike="noStrike" dirty="0">
                          <a:effectLst/>
                        </a:rPr>
                        <a:t>95.000,00</a:t>
                      </a:r>
                      <a:endParaRPr lang="it-IT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4" marR="6944" marT="6944" marB="0" anchor="b"/>
                </a:tc>
                <a:extLst>
                  <a:ext uri="{0D108BD9-81ED-4DB2-BD59-A6C34878D82A}">
                    <a16:rowId xmlns:a16="http://schemas.microsoft.com/office/drawing/2014/main" val="3608018384"/>
                  </a:ext>
                </a:extLst>
              </a:tr>
              <a:tr h="218491">
                <a:tc>
                  <a:txBody>
                    <a:bodyPr/>
                    <a:lstStyle/>
                    <a:p>
                      <a:pPr algn="l" fontAlgn="b"/>
                      <a:endParaRPr lang="it-IT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4" marR="6944" marT="69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u="none" strike="noStrike">
                          <a:effectLst/>
                        </a:rPr>
                        <a:t>CONTR.MINORI DISAGIATI SCUOLA MATERNA ENTE MORALE</a:t>
                      </a:r>
                      <a:endParaRPr lang="it-IT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4" marR="6944" marT="69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u="none" strike="noStrike" dirty="0">
                          <a:effectLst/>
                        </a:rPr>
                        <a:t>30.000,00</a:t>
                      </a:r>
                      <a:endParaRPr lang="it-IT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4" marR="6944" marT="6944" marB="0" anchor="b"/>
                </a:tc>
                <a:extLst>
                  <a:ext uri="{0D108BD9-81ED-4DB2-BD59-A6C34878D82A}">
                    <a16:rowId xmlns:a16="http://schemas.microsoft.com/office/drawing/2014/main" val="1581645181"/>
                  </a:ext>
                </a:extLst>
              </a:tr>
              <a:tr h="218491">
                <a:tc>
                  <a:txBody>
                    <a:bodyPr/>
                    <a:lstStyle/>
                    <a:p>
                      <a:pPr algn="l" fontAlgn="b"/>
                      <a:endParaRPr lang="it-IT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4" marR="6944" marT="69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u="none" strike="noStrike">
                          <a:effectLst/>
                        </a:rPr>
                        <a:t>CONTR. A ENTI E ASSOCIAZIONI TERZO SETTORE</a:t>
                      </a:r>
                      <a:endParaRPr lang="it-IT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4" marR="6944" marT="69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u="none" strike="noStrike" dirty="0">
                          <a:effectLst/>
                        </a:rPr>
                        <a:t>25.000,00</a:t>
                      </a:r>
                      <a:endParaRPr lang="it-IT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4" marR="6944" marT="6944" marB="0" anchor="b"/>
                </a:tc>
                <a:extLst>
                  <a:ext uri="{0D108BD9-81ED-4DB2-BD59-A6C34878D82A}">
                    <a16:rowId xmlns:a16="http://schemas.microsoft.com/office/drawing/2014/main" val="703708318"/>
                  </a:ext>
                </a:extLst>
              </a:tr>
              <a:tr h="218491">
                <a:tc>
                  <a:txBody>
                    <a:bodyPr/>
                    <a:lstStyle/>
                    <a:p>
                      <a:pPr algn="l" fontAlgn="b"/>
                      <a:endParaRPr lang="it-IT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4" marR="6944" marT="69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u="none" strike="noStrike">
                          <a:effectLst/>
                        </a:rPr>
                        <a:t>PREMI ASSICURAZIONE CONTRO DANNI</a:t>
                      </a:r>
                      <a:endParaRPr lang="it-IT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4" marR="6944" marT="69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50" u="none" strike="noStrike" dirty="0">
                          <a:effectLst/>
                        </a:rPr>
                        <a:t>67.600,00</a:t>
                      </a:r>
                      <a:endParaRPr lang="it-IT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44" marR="6944" marT="6944" marB="0" anchor="b"/>
                </a:tc>
                <a:extLst>
                  <a:ext uri="{0D108BD9-81ED-4DB2-BD59-A6C34878D82A}">
                    <a16:rowId xmlns:a16="http://schemas.microsoft.com/office/drawing/2014/main" val="1743326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6294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E6F3954-C465-4A74-9377-6D35534D5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/>
              <a:t>SUL VERSANTE INVESTIMENTI LE PREVISIONI SONO LE SEGUENTI: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89B1D517-5C84-486F-8485-BC9B34C181B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7034960"/>
              </p:ext>
            </p:extLst>
          </p:nvPr>
        </p:nvGraphicFramePr>
        <p:xfrm>
          <a:off x="1490133" y="2514601"/>
          <a:ext cx="6159236" cy="18295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68334">
                  <a:extLst>
                    <a:ext uri="{9D8B030D-6E8A-4147-A177-3AD203B41FA5}">
                      <a16:colId xmlns:a16="http://schemas.microsoft.com/office/drawing/2014/main" val="823327848"/>
                    </a:ext>
                  </a:extLst>
                </a:gridCol>
                <a:gridCol w="1290902">
                  <a:extLst>
                    <a:ext uri="{9D8B030D-6E8A-4147-A177-3AD203B41FA5}">
                      <a16:colId xmlns:a16="http://schemas.microsoft.com/office/drawing/2014/main" val="1316827833"/>
                    </a:ext>
                  </a:extLst>
                </a:gridCol>
              </a:tblGrid>
              <a:tr h="60986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>
                          <a:effectLst/>
                        </a:rPr>
                        <a:t>RIQUALIFICAZIONE C.SO MARTIRI PATRIORI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>
                          <a:effectLst/>
                        </a:rPr>
                        <a:t>500.000,00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32879616"/>
                  </a:ext>
                </a:extLst>
              </a:tr>
              <a:tr h="60986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>
                          <a:effectLst/>
                        </a:rPr>
                        <a:t>ACQUISTO ATTEZZATURE E STRUMENTI P.L. E PROT.CIVILE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>
                          <a:effectLst/>
                        </a:rPr>
                        <a:t>15.000,00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93868192"/>
                  </a:ext>
                </a:extLst>
              </a:tr>
              <a:tr h="60986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>
                          <a:effectLst/>
                        </a:rPr>
                        <a:t>MANUTENZ. STRAORDINARIA VIE COMUNALI</a:t>
                      </a:r>
                      <a:endParaRPr lang="it-I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>
                          <a:effectLst/>
                        </a:rPr>
                        <a:t>121.000,00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416666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0249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2104E66-29AF-4DBB-B9CE-DA17CBBF9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2353733"/>
            <a:ext cx="8596668" cy="1320800"/>
          </a:xfrm>
        </p:spPr>
        <p:txBody>
          <a:bodyPr/>
          <a:lstStyle/>
          <a:p>
            <a:pPr algn="ctr"/>
            <a:r>
              <a:rPr lang="it-IT" dirty="0">
                <a:solidFill>
                  <a:schemeClr val="accent2"/>
                </a:solidFill>
              </a:rPr>
              <a:t>Grazie per l’Attenzione!!</a:t>
            </a:r>
          </a:p>
        </p:txBody>
      </p:sp>
    </p:spTree>
    <p:extLst>
      <p:ext uri="{BB962C8B-B14F-4D97-AF65-F5344CB8AC3E}">
        <p14:creationId xmlns:p14="http://schemas.microsoft.com/office/powerpoint/2010/main" val="2006793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Sfaccettatur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159</TotalTime>
  <Words>619</Words>
  <Application>Microsoft Office PowerPoint</Application>
  <PresentationFormat>Widescreen</PresentationFormat>
  <Paragraphs>177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2" baseType="lpstr">
      <vt:lpstr>Arial</vt:lpstr>
      <vt:lpstr>Trebuchet MS</vt:lpstr>
      <vt:lpstr>Wingdings</vt:lpstr>
      <vt:lpstr>Wingdings 3</vt:lpstr>
      <vt:lpstr>Sfaccettatura</vt:lpstr>
      <vt:lpstr>BILANCIO PLURIENNALE 2025/2027</vt:lpstr>
      <vt:lpstr>LE PRINCIPALI PREVISIONI DI ENTRATE COMUNALI</vt:lpstr>
      <vt:lpstr>LE PRINCIPALI PREVISIONI DI SPESA DEL COMUNE DIVISE PER MISSIONE</vt:lpstr>
      <vt:lpstr>All’interno delle varie MISSIONI si collocano le spese dei vari servizi che il Comune DEVE erogare e quelle per la gestione generale. Le principali sono:</vt:lpstr>
      <vt:lpstr>Entrando più nel dettaglio alcune voci rilevanti di spesa sono le seguenti:</vt:lpstr>
      <vt:lpstr>SUL VERSANTE INVESTIMENTI LE PREVISIONI SONO LE SEGUENTI:</vt:lpstr>
      <vt:lpstr>Grazie per l’Attenzione!!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BILANCIO PLURIENNALE 2025/2027</dc:title>
  <dc:creator>Sandra Monica Fasulo</dc:creator>
  <cp:lastModifiedBy>Sandra Monica Fasulo</cp:lastModifiedBy>
  <cp:revision>19</cp:revision>
  <dcterms:created xsi:type="dcterms:W3CDTF">2024-12-11T08:03:11Z</dcterms:created>
  <dcterms:modified xsi:type="dcterms:W3CDTF">2024-12-20T07:49:03Z</dcterms:modified>
</cp:coreProperties>
</file>