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F22B16-595D-4495-B7E5-4C9450D739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BILANCIO PLURIENNALE 2025/2027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003AD68-74B0-488E-BCAA-D9E17E14FF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SINTESI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05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28DB2A-7346-48A4-90E8-4AFFF8CC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9067"/>
          </a:xfrm>
        </p:spPr>
        <p:txBody>
          <a:bodyPr>
            <a:normAutofit fontScale="90000"/>
          </a:bodyPr>
          <a:lstStyle/>
          <a:p>
            <a:r>
              <a:rPr lang="it-IT" sz="3200" dirty="0"/>
              <a:t>LE PRINCIPALI </a:t>
            </a:r>
            <a:r>
              <a:rPr lang="it-IT" sz="3200" dirty="0">
                <a:solidFill>
                  <a:srgbClr val="FF0000"/>
                </a:solidFill>
              </a:rPr>
              <a:t>PREVISIONI</a:t>
            </a:r>
            <a:r>
              <a:rPr lang="it-IT" sz="3200" dirty="0"/>
              <a:t> DI ENTRATE COMUNALI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786CD8-916F-4FB7-8DA2-C98F39EAF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1656"/>
            <a:ext cx="8596668" cy="3880773"/>
          </a:xfrm>
        </p:spPr>
        <p:txBody>
          <a:bodyPr/>
          <a:lstStyle/>
          <a:p>
            <a:r>
              <a:rPr lang="it-IT" dirty="0"/>
              <a:t>IMU </a:t>
            </a:r>
            <a:r>
              <a:rPr lang="it-IT" dirty="0">
                <a:sym typeface="Wingdings" panose="05000000000000000000" pitchFamily="2" charset="2"/>
              </a:rPr>
              <a:t> previsione 2.405.000,00</a:t>
            </a:r>
          </a:p>
          <a:p>
            <a:r>
              <a:rPr lang="it-IT" dirty="0"/>
              <a:t>IMU CONTROLLI TRIBUTARI </a:t>
            </a:r>
            <a:r>
              <a:rPr lang="it-IT" dirty="0">
                <a:sym typeface="Wingdings" panose="05000000000000000000" pitchFamily="2" charset="2"/>
              </a:rPr>
              <a:t> 390.000,00</a:t>
            </a:r>
          </a:p>
          <a:p>
            <a:r>
              <a:rPr lang="it-IT" dirty="0"/>
              <a:t>ADDIZ.COMUNALE IRPEF </a:t>
            </a:r>
            <a:r>
              <a:rPr lang="it-IT" dirty="0">
                <a:sym typeface="Wingdings" panose="05000000000000000000" pitchFamily="2" charset="2"/>
              </a:rPr>
              <a:t> 1.445.000,00</a:t>
            </a:r>
          </a:p>
          <a:p>
            <a:r>
              <a:rPr lang="it-IT" dirty="0">
                <a:sym typeface="Wingdings" panose="05000000000000000000" pitchFamily="2" charset="2"/>
              </a:rPr>
              <a:t>FONDO SOLIDARIETA’ COMUNALE (trasferimento statale)  1.110.000,00</a:t>
            </a:r>
          </a:p>
          <a:p>
            <a:r>
              <a:rPr lang="it-IT" dirty="0">
                <a:sym typeface="Wingdings" panose="05000000000000000000" pitchFamily="2" charset="2"/>
              </a:rPr>
              <a:t>5 ‰ IRPEF  4.200,00</a:t>
            </a:r>
          </a:p>
          <a:p>
            <a:r>
              <a:rPr lang="it-IT" dirty="0">
                <a:sym typeface="Wingdings" panose="05000000000000000000" pitchFamily="2" charset="2"/>
              </a:rPr>
              <a:t>TRASFERIMENTO DALLO STATO PER PRESTAZIONI SOCIALI  100.000,00</a:t>
            </a:r>
          </a:p>
          <a:p>
            <a:r>
              <a:rPr lang="it-IT" dirty="0">
                <a:sym typeface="Wingdings" panose="05000000000000000000" pitchFamily="2" charset="2"/>
              </a:rPr>
              <a:t>CUP (occupazioni suolo e autorizzazioni pubblicità)  215.000,00</a:t>
            </a:r>
          </a:p>
          <a:p>
            <a:r>
              <a:rPr lang="it-IT" dirty="0">
                <a:sym typeface="Wingdings" panose="05000000000000000000" pitchFamily="2" charset="2"/>
              </a:rPr>
              <a:t>SANZIONI CODICE DELLA STRADA  100.000,00</a:t>
            </a:r>
          </a:p>
          <a:p>
            <a:r>
              <a:rPr lang="it-IT" dirty="0">
                <a:sym typeface="Wingdings" panose="05000000000000000000" pitchFamily="2" charset="2"/>
              </a:rPr>
              <a:t>PERMESSI DI COSTRUIRE  250.000,00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190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19C492-C73E-4D5D-862C-F719EEA96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65666"/>
            <a:ext cx="8508999" cy="1075267"/>
          </a:xfrm>
        </p:spPr>
        <p:txBody>
          <a:bodyPr>
            <a:normAutofit/>
          </a:bodyPr>
          <a:lstStyle/>
          <a:p>
            <a:r>
              <a:rPr lang="it-IT" sz="3200" dirty="0"/>
              <a:t>LE PRINCIPALI </a:t>
            </a:r>
            <a:r>
              <a:rPr lang="it-IT" sz="3200" dirty="0">
                <a:solidFill>
                  <a:srgbClr val="FF0000"/>
                </a:solidFill>
              </a:rPr>
              <a:t>PREVISIONI</a:t>
            </a:r>
            <a:r>
              <a:rPr lang="it-IT" sz="3200" dirty="0"/>
              <a:t> DI SPESA DEL COMUNE DIVISE PER MISSIONE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FAE71B2F-1F03-4867-9B8A-D3C6BE9E83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960407"/>
              </p:ext>
            </p:extLst>
          </p:nvPr>
        </p:nvGraphicFramePr>
        <p:xfrm>
          <a:off x="1193800" y="1642532"/>
          <a:ext cx="8060267" cy="455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9926">
                  <a:extLst>
                    <a:ext uri="{9D8B030D-6E8A-4147-A177-3AD203B41FA5}">
                      <a16:colId xmlns:a16="http://schemas.microsoft.com/office/drawing/2014/main" val="299455564"/>
                    </a:ext>
                  </a:extLst>
                </a:gridCol>
                <a:gridCol w="5303079">
                  <a:extLst>
                    <a:ext uri="{9D8B030D-6E8A-4147-A177-3AD203B41FA5}">
                      <a16:colId xmlns:a16="http://schemas.microsoft.com/office/drawing/2014/main" val="3648741440"/>
                    </a:ext>
                  </a:extLst>
                </a:gridCol>
                <a:gridCol w="1807262">
                  <a:extLst>
                    <a:ext uri="{9D8B030D-6E8A-4147-A177-3AD203B41FA5}">
                      <a16:colId xmlns:a16="http://schemas.microsoft.com/office/drawing/2014/main" val="818591664"/>
                    </a:ext>
                  </a:extLst>
                </a:gridCol>
              </a:tblGrid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Missione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Descrizione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Previsione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0397447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Servizi istituzionali, generali e di gestione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3.341.704,28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3914667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Ordine pubblico e sicurezza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494.895,00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0266663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Istruzione e diritto allo studio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436.008,00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6385102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Tutela e valorizzazione dei beni e attività culturali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270.505,00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8796981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Politiche giovanili, sport e tempo libero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237.112,00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6849214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Assetto del territorio ed edilizia abitativa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274.500,00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6181553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Sviluppo sostenibile e tutela del territorio e dell'ambiente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1.891.355,00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1146284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Trasporti e diritto alla mobilità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492.010,00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7737527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Soccorso civile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8.000,00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5365492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Diritti sociali, politiche sociali e famiglia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1.792.254,00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667143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Sviluppo economico e competitività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252.985,12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6650942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Politiche per il lavoro e la formazione professionale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4.000,00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399652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Fondi e accantonamenti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310.000,00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3120741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50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Debito pubblico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277.500,00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2586133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99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Servizi per conto terzi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1.742.600,00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8430824"/>
                  </a:ext>
                </a:extLst>
              </a:tr>
              <a:tr h="231893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TOTALE SPESA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11.825.428,40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675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11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D6F0A8-9B4D-4E15-9D8A-7A1E48C4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333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it-IT" sz="2800" dirty="0"/>
              <a:t>All’interno delle varie MISSIONI si collocano le spese dei vari servizi che il Comune </a:t>
            </a:r>
            <a:r>
              <a:rPr lang="it-IT" sz="2800" dirty="0">
                <a:solidFill>
                  <a:srgbClr val="FF0000"/>
                </a:solidFill>
              </a:rPr>
              <a:t>DEVE erogare e quelle per la gestione generale.</a:t>
            </a:r>
            <a:br>
              <a:rPr lang="it-IT" sz="2800" dirty="0">
                <a:solidFill>
                  <a:srgbClr val="FF0000"/>
                </a:solidFill>
              </a:rPr>
            </a:br>
            <a:r>
              <a:rPr lang="it-IT" sz="2800" dirty="0"/>
              <a:t>Le principali sono: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43A180E4-3968-4CEE-A0B7-6D91B05C1A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250635"/>
              </p:ext>
            </p:extLst>
          </p:nvPr>
        </p:nvGraphicFramePr>
        <p:xfrm>
          <a:off x="795866" y="2150533"/>
          <a:ext cx="7340601" cy="3606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5067">
                  <a:extLst>
                    <a:ext uri="{9D8B030D-6E8A-4147-A177-3AD203B41FA5}">
                      <a16:colId xmlns:a16="http://schemas.microsoft.com/office/drawing/2014/main" val="466922845"/>
                    </a:ext>
                  </a:extLst>
                </a:gridCol>
                <a:gridCol w="1515534">
                  <a:extLst>
                    <a:ext uri="{9D8B030D-6E8A-4147-A177-3AD203B41FA5}">
                      <a16:colId xmlns:a16="http://schemas.microsoft.com/office/drawing/2014/main" val="916621191"/>
                    </a:ext>
                  </a:extLst>
                </a:gridCol>
              </a:tblGrid>
              <a:tr h="31298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Descrizione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Previsione 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4364704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Redditi da lavoro dipendente (compresi oneri)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2.278.326,53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6374761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Uscite per partite di giro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1.273.600,00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7071114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Imposte e tasse a carico dell'ente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190.340,00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0285136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Investimenti fissi lordi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661.000,00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168962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Uscite per conto terzi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469.000,00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6576853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Acquisto di beni e servizi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5.176.916,00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7132067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Contributi agli investimenti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245.485,12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3065553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Rimborso mutui e altri finanziamenti a medio lungo termine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259.500,00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389041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Trasferimenti correnti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673.295,75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6612219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Interessi passivi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61.365,00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7003553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Rimborsi e poste correttive delle entrate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99.000,00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1195065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Altre spese correnti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437.600,00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6997131"/>
                  </a:ext>
                </a:extLst>
              </a:tr>
              <a:tr h="25337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TOTALE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11.825.428,40</a:t>
                      </a:r>
                      <a:endParaRPr lang="it-IT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4135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67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212CB7-03EC-4ADF-BAC8-4FC5F1824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" y="787395"/>
            <a:ext cx="9338734" cy="491067"/>
          </a:xfrm>
        </p:spPr>
        <p:txBody>
          <a:bodyPr>
            <a:normAutofit fontScale="90000"/>
          </a:bodyPr>
          <a:lstStyle/>
          <a:p>
            <a:r>
              <a:rPr lang="it-IT" sz="2400" dirty="0"/>
              <a:t>Entrando più nel dettaglio alcune voci rilevanti di spesa sono le seguenti: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68F5AB47-7BDB-40DE-8EFD-C4877B64DDA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24776497"/>
              </p:ext>
            </p:extLst>
          </p:nvPr>
        </p:nvGraphicFramePr>
        <p:xfrm>
          <a:off x="448733" y="1574800"/>
          <a:ext cx="5046135" cy="407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05">
                  <a:extLst>
                    <a:ext uri="{9D8B030D-6E8A-4147-A177-3AD203B41FA5}">
                      <a16:colId xmlns:a16="http://schemas.microsoft.com/office/drawing/2014/main" val="977844714"/>
                    </a:ext>
                  </a:extLst>
                </a:gridCol>
                <a:gridCol w="4038790">
                  <a:extLst>
                    <a:ext uri="{9D8B030D-6E8A-4147-A177-3AD203B41FA5}">
                      <a16:colId xmlns:a16="http://schemas.microsoft.com/office/drawing/2014/main" val="4034765296"/>
                    </a:ext>
                  </a:extLst>
                </a:gridCol>
                <a:gridCol w="855040">
                  <a:extLst>
                    <a:ext uri="{9D8B030D-6E8A-4147-A177-3AD203B41FA5}">
                      <a16:colId xmlns:a16="http://schemas.microsoft.com/office/drawing/2014/main" val="4263925424"/>
                    </a:ext>
                  </a:extLst>
                </a:gridCol>
              </a:tblGrid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 dirty="0">
                          <a:effectLst/>
                        </a:rPr>
                        <a:t>SPESE LIBRI TESTO SCUOLA PRIMARIA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18.500,00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337362473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SPESE CARBURANTE - PEDAGGI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10.000,00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2628459914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SPESE SERV.TECNICI (piccola manutenzione)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12.000,00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4242624686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COMPENSO DELL'ORGANO DI REVISIONE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14.500,00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2214815711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COMPENSO DEL NUCLEO DI VALUTAZIONE - OIV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5.000,00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4199501515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MANIFESTAZIONI E INIZIATIVE DI PROMOZIONE E CULTURALI 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78.145,00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733556332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AGGI DI RISCOSSIONE SU COATTIVO E ACCERTAMENTI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45.000,00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2607199067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UTENZE E CANONI GAS, LUCE, ACQUA, ECC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519.616,00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836123499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 dirty="0">
                          <a:effectLst/>
                        </a:rPr>
                        <a:t>CANONE PPP CAMPO SPORTIVO 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195.000,00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1847636639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MANUTENZIONE ORDINARIA E RIPARAZIONI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592.850,00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1615639503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PRESTAZIONI PROFESSIONALI E SPECIALISTICHE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48.000,00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2768793312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SERVIZIO PULIZIA STABILI COMUNALI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78.000,00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3117101760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RACCOLTA RIFIUTI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1.507.000,00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3171356289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MENSE SCOLASTICHE (quota a carico per  riduzioni e pasti non pagati dagli utenti)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133.420,00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1935975111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ILLUMINAZIONE PUBBLICA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365.000,00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333211064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SERVIZI SOCIALI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820.000,00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1679332600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PRESTAZIONI SERVIZIO CIMITERO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63.000,00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311621809"/>
                  </a:ext>
                </a:extLst>
              </a:tr>
              <a:tr h="220358">
                <a:tc>
                  <a:txBody>
                    <a:bodyPr/>
                    <a:lstStyle/>
                    <a:p>
                      <a:pPr algn="l" fontAlgn="b"/>
                      <a:endParaRPr lang="it-IT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RICOVERO INABILI IN  CASE DI RIPOSO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55.000,00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1" marR="6941" marT="6941" marB="0" anchor="b"/>
                </a:tc>
                <a:extLst>
                  <a:ext uri="{0D108BD9-81ED-4DB2-BD59-A6C34878D82A}">
                    <a16:rowId xmlns:a16="http://schemas.microsoft.com/office/drawing/2014/main" val="74147496"/>
                  </a:ext>
                </a:extLst>
              </a:tr>
            </a:tbl>
          </a:graphicData>
        </a:graphic>
      </p:graphicFrame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8C111282-B316-4DB2-8EB0-16ED1C5F00C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927097"/>
              </p:ext>
            </p:extLst>
          </p:nvPr>
        </p:nvGraphicFramePr>
        <p:xfrm>
          <a:off x="5994400" y="1574800"/>
          <a:ext cx="5503333" cy="43540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363">
                  <a:extLst>
                    <a:ext uri="{9D8B030D-6E8A-4147-A177-3AD203B41FA5}">
                      <a16:colId xmlns:a16="http://schemas.microsoft.com/office/drawing/2014/main" val="3054882130"/>
                    </a:ext>
                  </a:extLst>
                </a:gridCol>
                <a:gridCol w="4517661">
                  <a:extLst>
                    <a:ext uri="{9D8B030D-6E8A-4147-A177-3AD203B41FA5}">
                      <a16:colId xmlns:a16="http://schemas.microsoft.com/office/drawing/2014/main" val="2538768003"/>
                    </a:ext>
                  </a:extLst>
                </a:gridCol>
                <a:gridCol w="815309">
                  <a:extLst>
                    <a:ext uri="{9D8B030D-6E8A-4147-A177-3AD203B41FA5}">
                      <a16:colId xmlns:a16="http://schemas.microsoft.com/office/drawing/2014/main" val="4239056662"/>
                    </a:ext>
                  </a:extLst>
                </a:gridCol>
              </a:tblGrid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 dirty="0">
                          <a:effectLst/>
                        </a:rPr>
                        <a:t>SPESE RELATIVE ALL'INFORMATICA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80.000,00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1926411153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VIGILANZA NOTTURNA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17.000,00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3244285096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 dirty="0">
                          <a:effectLst/>
                        </a:rPr>
                        <a:t>MANUTENZ. VERDE PUBBLICO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350.000,00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3904543599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RIMBORSO QUOTA CAPITALE MUTUI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259.500,00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3939144915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TRASFERIMENTI AD ASL PER CENTRI DIURNI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82.000,00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1121223645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SPESE DIRITTO ALLO STUDIO (ICS Falcone e Borsellino)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37.600,00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2116741176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TRASFERIM. A MEF PER CONTENIMENTO SPESA PUBBLICA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47.287,00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1502628884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 dirty="0">
                          <a:effectLst/>
                        </a:rPr>
                        <a:t>TRASFERIM. A MEF PER ECCEDENZA RISTORI COVID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31.508,75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3256393694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CONS.PARCO TICINO QUOTA ASSOCIATIVA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22.500,00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3776901521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CONTRIB. SCUOLA PRIMARIA PER FUNZIONAMENTO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9.000,00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2432448390"/>
                  </a:ext>
                </a:extLst>
              </a:tr>
              <a:tr h="202690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CONTRIB. IST.SUPERIORE PER ATTIVITA' DIDAT.EDUCAT. INTEGRATIVA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4.000,00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559524904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 dirty="0">
                          <a:effectLst/>
                        </a:rPr>
                        <a:t>CONTRIB. SCUOLA SECOND I GRADO PER FUNZIONAMENTO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4.000,00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1613247732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INTERVENTI A SOSTEGNO DELLA DISABILITA'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51.000,00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3310990024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SPESE PER BORSE DI  STUDIO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10.000,00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2269364521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CONTR.SCUOLA MATERNA DIRITTO ALLO STUDIO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5.000,00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3069537160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 dirty="0">
                          <a:effectLst/>
                        </a:rPr>
                        <a:t>CONTRIBUTI VARI ASSOCIAZ.CULTURALI, SPORTIVE, PARROCCHIALI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21.000,00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2358432882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 dirty="0">
                          <a:effectLst/>
                        </a:rPr>
                        <a:t>CONTR.ABBATTIMENTO RETTE SC.MATERNA ENTE MORALE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95.000,00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3608018384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CONTR.MINORI DISAGIATI SCUOLA MATERNA ENTE MORALE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30.000,00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1581645181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CONTR. A ENTI E ASSOCIAZIONI TERZO SETTORE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25.000,00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703708318"/>
                  </a:ext>
                </a:extLst>
              </a:tr>
              <a:tr h="218491">
                <a:tc>
                  <a:txBody>
                    <a:bodyPr/>
                    <a:lstStyle/>
                    <a:p>
                      <a:pPr algn="l" fontAlgn="b"/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PREMI ASSICURAZIONE CONTRO DANNI</a:t>
                      </a:r>
                      <a:endParaRPr lang="it-IT" sz="105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50" u="none" strike="noStrike" dirty="0">
                          <a:effectLst/>
                        </a:rPr>
                        <a:t>67.600,00</a:t>
                      </a:r>
                      <a:endParaRPr lang="it-IT" sz="105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44" marR="6944" marT="6944" marB="0" anchor="b"/>
                </a:tc>
                <a:extLst>
                  <a:ext uri="{0D108BD9-81ED-4DB2-BD59-A6C34878D82A}">
                    <a16:rowId xmlns:a16="http://schemas.microsoft.com/office/drawing/2014/main" val="174332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29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6F3954-C465-4A74-9377-6D35534D5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SUL VERSANTE INVESTIMENTI LE PREVISIONI SONO LE SEGUENTI: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89B1D517-5C84-486F-8485-BC9B34C181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034960"/>
              </p:ext>
            </p:extLst>
          </p:nvPr>
        </p:nvGraphicFramePr>
        <p:xfrm>
          <a:off x="1490133" y="2514601"/>
          <a:ext cx="6159236" cy="1829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8334">
                  <a:extLst>
                    <a:ext uri="{9D8B030D-6E8A-4147-A177-3AD203B41FA5}">
                      <a16:colId xmlns:a16="http://schemas.microsoft.com/office/drawing/2014/main" val="823327848"/>
                    </a:ext>
                  </a:extLst>
                </a:gridCol>
                <a:gridCol w="1290902">
                  <a:extLst>
                    <a:ext uri="{9D8B030D-6E8A-4147-A177-3AD203B41FA5}">
                      <a16:colId xmlns:a16="http://schemas.microsoft.com/office/drawing/2014/main" val="1316827833"/>
                    </a:ext>
                  </a:extLst>
                </a:gridCol>
              </a:tblGrid>
              <a:tr h="609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RIQUALIFICAZIONE C.SO MARTIRI PATRIORI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500.000,00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2879616"/>
                  </a:ext>
                </a:extLst>
              </a:tr>
              <a:tr h="609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ACQUISTO ATTEZZATURE E STRUMENTI P.L. E PROT.CIVILE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15.000,00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3868192"/>
                  </a:ext>
                </a:extLst>
              </a:tr>
              <a:tr h="6098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MANUTENZ. STRAORDINARIA VIE COMUNALI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121.000,00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166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24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104E66-29AF-4DBB-B9CE-DA17CBBF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353733"/>
            <a:ext cx="8596668" cy="1320800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Grazie per l’Attenzione!!</a:t>
            </a:r>
          </a:p>
        </p:txBody>
      </p:sp>
    </p:spTree>
    <p:extLst>
      <p:ext uri="{BB962C8B-B14F-4D97-AF65-F5344CB8AC3E}">
        <p14:creationId xmlns:p14="http://schemas.microsoft.com/office/powerpoint/2010/main" val="200679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619</Words>
  <Application>Microsoft Office PowerPoint</Application>
  <PresentationFormat>Widescreen</PresentationFormat>
  <Paragraphs>177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Sfaccettatura</vt:lpstr>
      <vt:lpstr>BILANCIO PLURIENNALE 2025/2027</vt:lpstr>
      <vt:lpstr>LE PRINCIPALI PREVISIONI DI ENTRATE COMUNALI</vt:lpstr>
      <vt:lpstr>LE PRINCIPALI PREVISIONI DI SPESA DEL COMUNE DIVISE PER MISSIONE</vt:lpstr>
      <vt:lpstr>All’interno delle varie MISSIONI si collocano le spese dei vari servizi che il Comune DEVE erogare e quelle per la gestione generale. Le principali sono:</vt:lpstr>
      <vt:lpstr>Entrando più nel dettaglio alcune voci rilevanti di spesa sono le seguenti:</vt:lpstr>
      <vt:lpstr>SUL VERSANTE INVESTIMENTI LE PREVISIONI SONO LE SEGUENTI:</vt:lpstr>
      <vt:lpstr>Grazie per l’Attenzione!!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PLURIENNALE 2025/2027</dc:title>
  <dc:creator>Sandra Monica Fasulo</dc:creator>
  <cp:lastModifiedBy>Sandra Monica Fasulo</cp:lastModifiedBy>
  <cp:revision>19</cp:revision>
  <dcterms:created xsi:type="dcterms:W3CDTF">2024-12-11T08:03:11Z</dcterms:created>
  <dcterms:modified xsi:type="dcterms:W3CDTF">2024-12-20T07:49:03Z</dcterms:modified>
</cp:coreProperties>
</file>